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2" r:id="rId6"/>
    <p:sldId id="258" r:id="rId7"/>
    <p:sldId id="275" r:id="rId8"/>
    <p:sldId id="259" r:id="rId9"/>
    <p:sldId id="273" r:id="rId10"/>
    <p:sldId id="260" r:id="rId11"/>
    <p:sldId id="261" r:id="rId12"/>
    <p:sldId id="277" r:id="rId13"/>
    <p:sldId id="278" r:id="rId14"/>
    <p:sldId id="279" r:id="rId15"/>
    <p:sldId id="280" r:id="rId16"/>
    <p:sldId id="276" r:id="rId17"/>
    <p:sldId id="263" r:id="rId18"/>
    <p:sldId id="264" r:id="rId19"/>
    <p:sldId id="267" r:id="rId20"/>
    <p:sldId id="268" r:id="rId21"/>
    <p:sldId id="270" r:id="rId22"/>
    <p:sldId id="266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C1AFF-94FC-53D3-7AEC-2259B2DAE4D3}" v="199" dt="2024-05-13T16:52:17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Grad season!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/>
              <a:t>What you need to know 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850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2A45B-E33F-345A-0515-9B5B1405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 message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8B07E-B993-9FF7-1D41-8C1E2C5FA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7649" y="1843217"/>
            <a:ext cx="11967201" cy="46782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900" b="1">
                <a:ea typeface="+mn-lt"/>
                <a:cs typeface="+mn-lt"/>
              </a:rPr>
              <a:t>NAME AS YOU WANT IT READ AT GRAD: </a:t>
            </a:r>
            <a:endParaRPr lang="en-US" sz="1900">
              <a:ea typeface="+mn-lt"/>
              <a:cs typeface="+mn-lt"/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en-US" sz="1900" err="1">
                <a:ea typeface="+mn-lt"/>
                <a:cs typeface="+mn-lt"/>
              </a:rPr>
              <a:t>taylor</a:t>
            </a:r>
            <a:r>
              <a:rPr lang="en-US" sz="1900">
                <a:ea typeface="+mn-lt"/>
                <a:cs typeface="+mn-lt"/>
              </a:rPr>
              <a:t> swift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US" sz="1900" b="1">
                <a:ea typeface="+mn-lt"/>
                <a:cs typeface="+mn-lt"/>
              </a:rPr>
              <a:t>PHONETIC PRONUNCIATION OF NAME:</a:t>
            </a:r>
            <a:endParaRPr lang="en-US" sz="1900">
              <a:ea typeface="+mn-lt"/>
              <a:cs typeface="+mn-lt"/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en-US" sz="1900">
                <a:ea typeface="+mn-lt"/>
                <a:cs typeface="+mn-lt"/>
              </a:rPr>
              <a:t>n/a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US" sz="1900" b="1">
                <a:ea typeface="+mn-lt"/>
                <a:cs typeface="+mn-lt"/>
              </a:rPr>
              <a:t>PRONOUNS:</a:t>
            </a:r>
            <a:endParaRPr lang="en-US" sz="1900">
              <a:ea typeface="+mn-lt"/>
              <a:cs typeface="+mn-lt"/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en-US" sz="1900">
                <a:ea typeface="+mn-lt"/>
                <a:cs typeface="+mn-lt"/>
              </a:rPr>
              <a:t>SHE/HER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US" sz="1900" b="1">
                <a:ea typeface="+mn-lt"/>
                <a:cs typeface="+mn-lt"/>
              </a:rPr>
              <a:t>MESSAGE:</a:t>
            </a:r>
            <a:endParaRPr lang="en-US" sz="1900">
              <a:ea typeface="+mn-lt"/>
              <a:cs typeface="+mn-lt"/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en-US" sz="1900"/>
              <a:t>Taylor would like to thank </a:t>
            </a:r>
            <a:r>
              <a:rPr lang="en-US" sz="1900" err="1"/>
              <a:t>mr.</a:t>
            </a:r>
            <a:r>
              <a:rPr lang="en-US" sz="1900"/>
              <a:t> Burns for all his inspiration. She will take a gap year and work and travel and possibly sell out numerous stadiums throughout the world. </a:t>
            </a:r>
          </a:p>
        </p:txBody>
      </p:sp>
    </p:spTree>
    <p:extLst>
      <p:ext uri="{BB962C8B-B14F-4D97-AF65-F5344CB8AC3E}">
        <p14:creationId xmlns:p14="http://schemas.microsoft.com/office/powerpoint/2010/main" val="103066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5CF5-6207-D696-3C36-9F2E5719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So, again...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2B6DC-D51E-2C99-1E42-7E9097B49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3837" y="1874967"/>
            <a:ext cx="11927513" cy="41067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CA" sz="2400">
                <a:latin typeface="TW Cen MT"/>
                <a:cs typeface="Arial"/>
              </a:rPr>
              <a:t>This is not optional. We </a:t>
            </a:r>
            <a:r>
              <a:rPr lang="en-CA" sz="2400" i="1">
                <a:latin typeface="TW Cen MT"/>
                <a:cs typeface="Arial"/>
              </a:rPr>
              <a:t>need</a:t>
            </a:r>
            <a:r>
              <a:rPr lang="en-CA" sz="2400">
                <a:latin typeface="TW Cen MT"/>
                <a:cs typeface="Arial"/>
              </a:rPr>
              <a:t> this. </a:t>
            </a:r>
          </a:p>
          <a:p>
            <a:pPr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IT IS A "FORM" POSTED ON THE THSS GRAD 2024 TEAMS PAGE</a:t>
            </a:r>
            <a:endParaRPr lang="en-US" sz="2400">
              <a:latin typeface="TW Cen MT"/>
              <a:cs typeface="Arial"/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en-CA" sz="2400" b="1">
                <a:latin typeface="TW Cen MT"/>
                <a:cs typeface="Arial"/>
              </a:rPr>
              <a:t>DUE BEFORE MONDAY, MAY 20</a:t>
            </a:r>
            <a:r>
              <a:rPr lang="en-CA" sz="2400">
                <a:latin typeface="TW Cen MT"/>
                <a:cs typeface="Arial"/>
              </a:rPr>
              <a:t> (ONE WEEK TODAY)</a:t>
            </a:r>
            <a:endParaRPr lang="en-US" sz="2400">
              <a:latin typeface="TW Cen MT"/>
              <a:cs typeface="Arial"/>
            </a:endParaRPr>
          </a:p>
          <a:p>
            <a:pPr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THE FORM ASKS YOU FOR:</a:t>
            </a:r>
            <a:endParaRPr lang="en-US" sz="2400">
              <a:latin typeface="TW Cen MT"/>
              <a:cs typeface="Arial"/>
            </a:endParaRPr>
          </a:p>
          <a:p>
            <a:pPr lvl="1"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YOUR NAME (AND PHONETIC PRONUNCIATION IF YOUR NAME IS TRICKY)</a:t>
            </a:r>
            <a:endParaRPr lang="en-US" sz="2400">
              <a:latin typeface="TW Cen MT"/>
              <a:cs typeface="Arial"/>
            </a:endParaRPr>
          </a:p>
          <a:p>
            <a:pPr lvl="1"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YOUR PRONOUNS</a:t>
            </a:r>
            <a:endParaRPr lang="en-US" sz="2400">
              <a:latin typeface="TW Cen MT"/>
              <a:cs typeface="Arial"/>
            </a:endParaRPr>
          </a:p>
          <a:p>
            <a:pPr lvl="1"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A BRIEF (1-2 SENTENCE/10 SECONDS MAX ) MESSAGE WRITTEN IN 3RD PERSON</a:t>
            </a:r>
          </a:p>
          <a:p>
            <a:pPr marL="457200" lvl="1" indent="0">
              <a:buClr>
                <a:srgbClr val="000000"/>
              </a:buClr>
              <a:buNone/>
            </a:pPr>
            <a:endParaRPr lang="en-CA" sz="1900">
              <a:latin typeface="TW Cen M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10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85D8-3642-8346-8F1D-B7BFE4B3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 2: accessible seating at the ceremony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A98D5-1CBD-D48F-F025-1D985221F2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If you have any family members who need accessible seating, please see or message </a:t>
            </a:r>
            <a:r>
              <a:rPr lang="en-US" sz="2400" err="1"/>
              <a:t>mr.</a:t>
            </a:r>
            <a:r>
              <a:rPr lang="en-US" sz="2400" dirty="0"/>
              <a:t> </a:t>
            </a:r>
            <a:r>
              <a:rPr lang="en-US" sz="2400" err="1"/>
              <a:t>Clutchey</a:t>
            </a:r>
            <a:r>
              <a:rPr lang="en-US" sz="2400" dirty="0"/>
              <a:t> </a:t>
            </a:r>
            <a:r>
              <a:rPr lang="en-US" sz="2400" b="1" dirty="0"/>
              <a:t>by may 20</a:t>
            </a:r>
          </a:p>
          <a:p>
            <a:pPr>
              <a:buClr>
                <a:srgbClr val="000000"/>
              </a:buClr>
            </a:pPr>
            <a:r>
              <a:rPr lang="en-US" sz="2400" dirty="0"/>
              <a:t>There is plenty, but we need to know so that we can tell the </a:t>
            </a:r>
            <a:r>
              <a:rPr lang="en-US" sz="2400" err="1"/>
              <a:t>qe</a:t>
            </a:r>
            <a:r>
              <a:rPr lang="en-US" sz="2400" dirty="0"/>
              <a:t> staff in advance</a:t>
            </a:r>
          </a:p>
          <a:p>
            <a:pPr>
              <a:buClr>
                <a:srgbClr val="00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54DD-ECBE-B737-50B9-B6543A71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Ceremony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53F8-237C-9902-24C4-AD34F37930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00" y="2351217"/>
            <a:ext cx="12157699" cy="37257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Dinner/dance and dry grad are open to </a:t>
            </a:r>
            <a:r>
              <a:rPr lang="en-US" sz="2400" i="1" dirty="0">
                <a:ea typeface="+mn-lt"/>
                <a:cs typeface="+mn-lt"/>
              </a:rPr>
              <a:t>all</a:t>
            </a:r>
            <a:r>
              <a:rPr lang="en-US" sz="2400" dirty="0">
                <a:ea typeface="+mn-lt"/>
                <a:cs typeface="+mn-lt"/>
              </a:rPr>
              <a:t> grade 12s, but </a:t>
            </a:r>
            <a:r>
              <a:rPr lang="en-US" sz="2400" b="1" dirty="0"/>
              <a:t>In order to walk the stage, you need to be </a:t>
            </a:r>
            <a:r>
              <a:rPr lang="en-US" sz="2400" b="1" i="1" dirty="0"/>
              <a:t>actually </a:t>
            </a:r>
            <a:r>
              <a:rPr lang="en-US" sz="2400" b="1" dirty="0"/>
              <a:t>graduating</a:t>
            </a:r>
            <a:r>
              <a:rPr lang="en-US" sz="2400" dirty="0"/>
              <a:t> (passing all your grad-required courses) by next week</a:t>
            </a:r>
          </a:p>
          <a:p>
            <a:pPr>
              <a:buClr>
                <a:srgbClr val="000000"/>
              </a:buClr>
            </a:pPr>
            <a:r>
              <a:rPr lang="en-US" sz="2400" dirty="0"/>
              <a:t>If this is not the case, you will likely be hearing from </a:t>
            </a:r>
            <a:r>
              <a:rPr lang="en-US" sz="2400" dirty="0" err="1"/>
              <a:t>mr.</a:t>
            </a:r>
            <a:r>
              <a:rPr lang="en-US" sz="2400" dirty="0"/>
              <a:t> Rowell</a:t>
            </a:r>
          </a:p>
          <a:p>
            <a:pPr>
              <a:buClr>
                <a:srgbClr val="000000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47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Grad dinner &amp; 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775" y="1968864"/>
            <a:ext cx="12046575" cy="39175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 b="1"/>
              <a:t>Friday, </a:t>
            </a:r>
            <a:r>
              <a:rPr lang="en-CA" sz="2400" b="1" err="1"/>
              <a:t>june</a:t>
            </a:r>
            <a:r>
              <a:rPr lang="en-CA" sz="2400" b="1"/>
              <a:t> 7 @ meadow gardens</a:t>
            </a:r>
          </a:p>
          <a:p>
            <a:r>
              <a:rPr lang="en-CA" sz="2400"/>
              <a:t>6:00 arrival time; dinner at 7:00</a:t>
            </a:r>
          </a:p>
          <a:p>
            <a:r>
              <a:rPr lang="en-CA" sz="2400"/>
              <a:t>Tickets for you (and guest, if you have one) will be given at grad rehearsal</a:t>
            </a:r>
          </a:p>
          <a:p>
            <a:r>
              <a:rPr lang="en-CA" sz="2400"/>
              <a:t>Please do family photos, etc. </a:t>
            </a:r>
            <a:r>
              <a:rPr lang="en-CA" sz="2400" b="1"/>
              <a:t>prior to arrival</a:t>
            </a:r>
          </a:p>
          <a:p>
            <a:r>
              <a:rPr lang="en-CA" sz="2400"/>
              <a:t>parents/families are to </a:t>
            </a:r>
            <a:r>
              <a:rPr lang="en-CA" sz="2400" b="1"/>
              <a:t>drop off only</a:t>
            </a:r>
            <a:r>
              <a:rPr lang="en-CA" sz="2400"/>
              <a:t>: room at the venue and parking are scarce</a:t>
            </a:r>
          </a:p>
          <a:p>
            <a:r>
              <a:rPr lang="en-CA" sz="2400"/>
              <a:t>We’ll talk more about these logistics at the rehearsal</a:t>
            </a:r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89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Action item 3: food allergies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9399" y="1906717"/>
            <a:ext cx="11808451" cy="40273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sz="2400"/>
          </a:p>
          <a:p>
            <a:r>
              <a:rPr lang="en-CA" sz="2400"/>
              <a:t>If you are attending the dinner/dance and have any </a:t>
            </a:r>
            <a:r>
              <a:rPr lang="en-CA" sz="2400" b="1">
                <a:ea typeface="+mn-lt"/>
                <a:cs typeface="+mn-lt"/>
              </a:rPr>
              <a:t>food allergies, or follow a vegan diet</a:t>
            </a:r>
            <a:r>
              <a:rPr lang="en-CA" sz="2400"/>
              <a:t>, please see or teams message Ms. </a:t>
            </a:r>
            <a:r>
              <a:rPr lang="en-CA" sz="2400" err="1"/>
              <a:t>preddy</a:t>
            </a:r>
            <a:r>
              <a:rPr lang="en-CA" sz="2400"/>
              <a:t> or </a:t>
            </a:r>
            <a:r>
              <a:rPr lang="en-CA" sz="2400" err="1"/>
              <a:t>ms.</a:t>
            </a:r>
            <a:r>
              <a:rPr lang="en-CA" sz="2400"/>
              <a:t> </a:t>
            </a:r>
            <a:r>
              <a:rPr lang="en-CA" sz="2400" err="1"/>
              <a:t>fischer</a:t>
            </a:r>
            <a:r>
              <a:rPr lang="en-CA" sz="2400"/>
              <a:t> by </a:t>
            </a:r>
            <a:r>
              <a:rPr lang="en-CA" sz="2400" b="1" err="1"/>
              <a:t>monday</a:t>
            </a:r>
            <a:r>
              <a:rPr lang="en-CA" sz="2400" b="1"/>
              <a:t>, may 20</a:t>
            </a:r>
          </a:p>
          <a:p>
            <a:pPr marL="0" indent="0">
              <a:buClr>
                <a:srgbClr val="000000"/>
              </a:buClr>
              <a:buNone/>
            </a:pPr>
            <a:endParaRPr lang="en-CA" sz="2400" b="1"/>
          </a:p>
          <a:p>
            <a:pPr>
              <a:buClr>
                <a:srgbClr val="000000"/>
              </a:buClr>
            </a:pPr>
            <a:r>
              <a:rPr lang="en-CA" sz="2400" b="1"/>
              <a:t>Not necessary </a:t>
            </a:r>
            <a:r>
              <a:rPr lang="en-CA" sz="2400"/>
              <a:t>if you are a vegetarian</a:t>
            </a:r>
          </a:p>
          <a:p>
            <a:pPr marL="0" indent="0">
              <a:buClr>
                <a:srgbClr val="000000"/>
              </a:buClr>
              <a:buNone/>
            </a:pPr>
            <a:endParaRPr lang="en-CA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34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Action item 4: Grad dinner &amp; dance </a:t>
            </a:r>
            <a:br>
              <a:rPr lang="en-CA" dirty="0"/>
            </a:br>
            <a:r>
              <a:rPr lang="en-CA" dirty="0"/>
              <a:t>table sign-up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00" y="2216280"/>
            <a:ext cx="12046575" cy="376541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CA" sz="2400"/>
              <a:t>Will take place </a:t>
            </a:r>
            <a:r>
              <a:rPr lang="en-CA" sz="2400" b="1"/>
              <a:t>starting Tuesday, may 21 at lunch </a:t>
            </a:r>
            <a:r>
              <a:rPr lang="en-CA" sz="2400"/>
              <a:t>in the languages area</a:t>
            </a:r>
          </a:p>
          <a:p>
            <a:r>
              <a:rPr lang="en-CA" sz="2400"/>
              <a:t>10 to a table</a:t>
            </a:r>
          </a:p>
          <a:p>
            <a:pPr>
              <a:buClr>
                <a:srgbClr val="000000"/>
              </a:buClr>
            </a:pPr>
            <a:r>
              <a:rPr lang="en-CA" sz="2400"/>
              <a:t>you are only allowed to sign yourself up (and your guest, if you have one)</a:t>
            </a:r>
          </a:p>
          <a:p>
            <a:r>
              <a:rPr lang="en-CA" sz="2400"/>
              <a:t>No drama; figure it out</a:t>
            </a:r>
          </a:p>
          <a:p>
            <a:r>
              <a:rPr lang="en-CA" sz="2400"/>
              <a:t>If you have a large friend group, consider breaking into smaller groups</a:t>
            </a:r>
          </a:p>
          <a:p>
            <a:r>
              <a:rPr lang="en-CA" sz="2400"/>
              <a:t>It’s only where you are sitting during dinner. You can move wherever you want before and after this. Calm down.</a:t>
            </a:r>
          </a:p>
          <a:p>
            <a:endParaRPr lang="en-CA"/>
          </a:p>
          <a:p>
            <a:pPr marL="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074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Table sign up,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837" y="2033717"/>
            <a:ext cx="12054513" cy="38527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/>
              <a:t>In order to be allowed to sign up for a table, you must have:</a:t>
            </a:r>
          </a:p>
          <a:p>
            <a:pPr marL="0" indent="0">
              <a:buClr>
                <a:srgbClr val="000000"/>
              </a:buClr>
              <a:buNone/>
            </a:pPr>
            <a:endParaRPr lang="en-CA" sz="2400"/>
          </a:p>
          <a:p>
            <a:pPr lvl="1"/>
            <a:r>
              <a:rPr lang="en-CA" sz="2400"/>
              <a:t>All school and Grad fees paid (including a ticket to this event)</a:t>
            </a:r>
          </a:p>
          <a:p>
            <a:pPr lvl="1"/>
            <a:r>
              <a:rPr lang="en-CA" sz="2400"/>
              <a:t>(If you have a guest) an approved Guest form  </a:t>
            </a:r>
          </a:p>
          <a:p>
            <a:pPr lvl="1">
              <a:buClr>
                <a:srgbClr val="000000"/>
              </a:buClr>
            </a:pPr>
            <a:r>
              <a:rPr lang="en-CA" sz="2400"/>
              <a:t>Library books returned (or renewed if you still need them)</a:t>
            </a:r>
          </a:p>
        </p:txBody>
      </p:sp>
    </p:spTree>
    <p:extLst>
      <p:ext uri="{BB962C8B-B14F-4D97-AF65-F5344CB8AC3E}">
        <p14:creationId xmlns:p14="http://schemas.microsoft.com/office/powerpoint/2010/main" val="1303720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Dry grad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024" y="2216279"/>
            <a:ext cx="11935451" cy="36146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 b="1"/>
              <a:t>Friday, June 7 @ 11:30pm at </a:t>
            </a:r>
            <a:r>
              <a:rPr lang="en-CA" sz="2400" b="1" err="1"/>
              <a:t>thss</a:t>
            </a:r>
            <a:endParaRPr lang="en-CA" sz="2400" b="1"/>
          </a:p>
          <a:p>
            <a:r>
              <a:rPr lang="en-CA" sz="2400"/>
              <a:t>Doors close @ 12:00AM</a:t>
            </a:r>
          </a:p>
          <a:p>
            <a:r>
              <a:rPr lang="en-CA" sz="2400"/>
              <a:t>Event ends at 4:00 am</a:t>
            </a:r>
          </a:p>
          <a:p>
            <a:r>
              <a:rPr lang="en-CA" sz="2400"/>
              <a:t>Have a safe way home—</a:t>
            </a:r>
            <a:r>
              <a:rPr lang="en-CA" sz="2400" b="1"/>
              <a:t>You should NOT be driving yourself</a:t>
            </a:r>
          </a:p>
          <a:p>
            <a:r>
              <a:rPr lang="en-CA" sz="2400"/>
              <a:t>Dress comfortably</a:t>
            </a:r>
          </a:p>
          <a:p>
            <a:pPr>
              <a:buClr>
                <a:srgbClr val="000000"/>
              </a:buClr>
            </a:pPr>
            <a:r>
              <a:rPr lang="en-CA" sz="2400"/>
              <a:t>Again, tickets will be given out at the rehearsal breakfast</a:t>
            </a:r>
          </a:p>
        </p:txBody>
      </p:sp>
    </p:spTree>
    <p:extLst>
      <p:ext uri="{BB962C8B-B14F-4D97-AF65-F5344CB8AC3E}">
        <p14:creationId xmlns:p14="http://schemas.microsoft.com/office/powerpoint/2010/main" val="287776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Review of 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899" y="1890842"/>
            <a:ext cx="11935451" cy="39638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Clr>
                <a:srgbClr val="000000"/>
              </a:buClr>
              <a:buAutoNum type="arabicPeriod"/>
            </a:pPr>
            <a:r>
              <a:rPr lang="en-CA" sz="2400" dirty="0"/>
              <a:t>Grad message (via teams) by </a:t>
            </a:r>
            <a:r>
              <a:rPr lang="en-CA" sz="2400" b="1" dirty="0"/>
              <a:t>may 20</a:t>
            </a:r>
            <a:endParaRPr lang="en-US" sz="2400" b="1" dirty="0"/>
          </a:p>
          <a:p>
            <a:pPr marL="457200" indent="-457200">
              <a:buClr>
                <a:srgbClr val="000000"/>
              </a:buClr>
              <a:buAutoNum type="arabicPeriod"/>
            </a:pPr>
            <a:r>
              <a:rPr lang="en-US" sz="2400" dirty="0"/>
              <a:t>Accessible seating needs (see/message </a:t>
            </a:r>
            <a:r>
              <a:rPr lang="en-US" sz="2400" dirty="0" err="1"/>
              <a:t>clutchey</a:t>
            </a:r>
            <a:r>
              <a:rPr lang="en-US" sz="2400" dirty="0"/>
              <a:t>) by</a:t>
            </a:r>
            <a:r>
              <a:rPr lang="en-US" sz="2400" b="1" dirty="0"/>
              <a:t> may 20</a:t>
            </a:r>
            <a:endParaRPr lang="en-CA" sz="2400" b="1" dirty="0"/>
          </a:p>
          <a:p>
            <a:pPr marL="457200" indent="-457200">
              <a:buClr>
                <a:srgbClr val="000000"/>
              </a:buClr>
              <a:buAutoNum type="arabicPeriod"/>
            </a:pPr>
            <a:r>
              <a:rPr lang="en-CA" sz="2400" dirty="0"/>
              <a:t>Dietary restrictions info (to </a:t>
            </a:r>
            <a:r>
              <a:rPr lang="en-CA" sz="2400" dirty="0" err="1"/>
              <a:t>preddy</a:t>
            </a:r>
            <a:r>
              <a:rPr lang="en-CA" sz="2400" dirty="0"/>
              <a:t> or </a:t>
            </a:r>
            <a:r>
              <a:rPr lang="en-CA" sz="2400" dirty="0" err="1"/>
              <a:t>fischer</a:t>
            </a:r>
            <a:r>
              <a:rPr lang="en-CA" sz="2400" dirty="0"/>
              <a:t>) by </a:t>
            </a:r>
            <a:r>
              <a:rPr lang="en-CA" sz="2400" b="1" dirty="0"/>
              <a:t>may 20</a:t>
            </a:r>
          </a:p>
          <a:p>
            <a:pPr marL="457200" indent="-457200">
              <a:buAutoNum type="arabicPeriod"/>
            </a:pPr>
            <a:r>
              <a:rPr lang="en-CA" sz="2400" dirty="0"/>
              <a:t>Sign up for dinner tables (languages area at lunch): </a:t>
            </a:r>
            <a:r>
              <a:rPr lang="en-CA" sz="2400" b="1" dirty="0"/>
              <a:t>may 21-24</a:t>
            </a:r>
          </a:p>
          <a:p>
            <a:pPr>
              <a:buClr>
                <a:srgbClr val="000000"/>
              </a:buClr>
              <a:buAutoNum type="arabicPeriod"/>
            </a:pPr>
            <a:endParaRPr lang="en-CA" sz="2400"/>
          </a:p>
          <a:p>
            <a:pPr>
              <a:buClr>
                <a:srgbClr val="000000"/>
              </a:buClr>
              <a:buAutoNum type="arabicPeriod"/>
            </a:pPr>
            <a:r>
              <a:rPr lang="en-CA" sz="2400" dirty="0"/>
              <a:t>Reminder: any scholarships you have received, please let the office know—</a:t>
            </a:r>
          </a:p>
          <a:p>
            <a:pPr marL="0" indent="0" algn="ctr">
              <a:buClr>
                <a:srgbClr val="000000"/>
              </a:buClr>
              <a:buNone/>
            </a:pPr>
            <a:r>
              <a:rPr lang="en-CA" sz="2400" dirty="0"/>
              <a:t>Email </a:t>
            </a:r>
            <a:r>
              <a:rPr lang="en-CA" sz="2400" b="1" dirty="0"/>
              <a:t>val_gilbert@sd42.ca</a:t>
            </a:r>
            <a:r>
              <a:rPr lang="en-CA" sz="2400" dirty="0"/>
              <a:t> with the letter of offer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en-CA" sz="2400" b="1" dirty="0"/>
              <a:t>5. Most important thing of all: grad rehearsal breakfast may 30 @ 7:30am</a:t>
            </a:r>
          </a:p>
        </p:txBody>
      </p:sp>
    </p:spTree>
    <p:extLst>
      <p:ext uri="{BB962C8B-B14F-4D97-AF65-F5344CB8AC3E}">
        <p14:creationId xmlns:p14="http://schemas.microsoft.com/office/powerpoint/2010/main" val="109781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F5E2-2E59-8EB1-C6CA-2E6AF5CF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of the hour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F600-3A97-9C0A-453F-B92BBBEB5C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2899" y="2335342"/>
            <a:ext cx="11665576" cy="34558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 dirty="0"/>
              <a:t>Quick Overview/ reminders of grad events </a:t>
            </a:r>
          </a:p>
          <a:p>
            <a:r>
              <a:rPr lang="en-CA" sz="2400" dirty="0"/>
              <a:t>Action items for you (</a:t>
            </a:r>
            <a:r>
              <a:rPr lang="en-CA" sz="2400" b="1" dirty="0"/>
              <a:t>stuff you</a:t>
            </a:r>
            <a:r>
              <a:rPr lang="en-CA" sz="2400" dirty="0"/>
              <a:t> </a:t>
            </a:r>
            <a:r>
              <a:rPr lang="en-CA" sz="2400" b="1" dirty="0"/>
              <a:t>must do between now and next week</a:t>
            </a:r>
            <a:r>
              <a:rPr lang="en-CA" sz="2400" dirty="0"/>
              <a:t>)</a:t>
            </a:r>
          </a:p>
          <a:p>
            <a:r>
              <a:rPr lang="en-CA" sz="2400" dirty="0"/>
              <a:t>Valedictorian “trailers” and vote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3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EB1BB5-6951-16FC-E26F-2D2245889588}"/>
              </a:ext>
            </a:extLst>
          </p:cNvPr>
          <p:cNvSpPr txBox="1"/>
          <p:nvPr/>
        </p:nvSpPr>
        <p:spPr>
          <a:xfrm>
            <a:off x="2811484" y="2281812"/>
            <a:ext cx="60979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800"/>
              <a:t>Valedictorian Time!</a:t>
            </a:r>
            <a:endParaRPr lang="en-CA" sz="2800"/>
          </a:p>
        </p:txBody>
      </p:sp>
    </p:spTree>
    <p:extLst>
      <p:ext uri="{BB962C8B-B14F-4D97-AF65-F5344CB8AC3E}">
        <p14:creationId xmlns:p14="http://schemas.microsoft.com/office/powerpoint/2010/main" val="285164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Grad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CA" sz="2400"/>
              <a:t>mandatory grad rehearsal breakfast</a:t>
            </a:r>
            <a:endParaRPr lang="en-US" sz="2400"/>
          </a:p>
          <a:p>
            <a:pPr marL="457200" indent="-457200">
              <a:buAutoNum type="arabicPeriod"/>
            </a:pPr>
            <a:r>
              <a:rPr lang="en-CA" sz="2400"/>
              <a:t>Ceremonies</a:t>
            </a:r>
          </a:p>
          <a:p>
            <a:pPr marL="457200" indent="-457200">
              <a:buAutoNum type="arabicPeriod"/>
            </a:pPr>
            <a:r>
              <a:rPr lang="en-CA" sz="2400"/>
              <a:t>Dinner/dance</a:t>
            </a:r>
          </a:p>
          <a:p>
            <a:pPr marL="457200" indent="-457200">
              <a:buAutoNum type="arabicPeriod"/>
            </a:pPr>
            <a:r>
              <a:rPr lang="en-CA" sz="2400"/>
              <a:t>Dry grad</a:t>
            </a:r>
          </a:p>
        </p:txBody>
      </p:sp>
    </p:spTree>
    <p:extLst>
      <p:ext uri="{BB962C8B-B14F-4D97-AF65-F5344CB8AC3E}">
        <p14:creationId xmlns:p14="http://schemas.microsoft.com/office/powerpoint/2010/main" val="347183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DAABC-527C-5877-F07B-6738D927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 rehearsal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D7047-8E60-C37E-2449-987D54AACA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5274" y="1890842"/>
            <a:ext cx="11808451" cy="44877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Today: super quick overview of ceremony, dinner/dance, dry grad</a:t>
            </a:r>
          </a:p>
          <a:p>
            <a:pPr>
              <a:buClr>
                <a:srgbClr val="000000"/>
              </a:buClr>
            </a:pPr>
            <a:r>
              <a:rPr lang="en-US" sz="2400"/>
              <a:t>Much more information at the </a:t>
            </a:r>
            <a:r>
              <a:rPr lang="en-US" sz="2400" b="1"/>
              <a:t>mandatory</a:t>
            </a:r>
            <a:r>
              <a:rPr lang="en-US" sz="2400"/>
              <a:t> grad rehearsal breakfast</a:t>
            </a:r>
          </a:p>
          <a:p>
            <a:pPr marL="0" indent="0" algn="ctr">
              <a:buClr>
                <a:srgbClr val="000000"/>
              </a:buClr>
              <a:buNone/>
            </a:pPr>
            <a:r>
              <a:rPr lang="en-US" sz="2400" b="1"/>
              <a:t>Thursday, may 30 @ 7:30 in the rotunda</a:t>
            </a:r>
          </a:p>
          <a:p>
            <a:pPr>
              <a:buClr>
                <a:srgbClr val="000000"/>
              </a:buClr>
            </a:pPr>
            <a:r>
              <a:rPr lang="en-US" sz="2400"/>
              <a:t>We feed you breakfast</a:t>
            </a:r>
          </a:p>
          <a:p>
            <a:pPr>
              <a:buClr>
                <a:srgbClr val="000000"/>
              </a:buClr>
            </a:pPr>
            <a:r>
              <a:rPr lang="en-US" sz="2400" i="1"/>
              <a:t>Main</a:t>
            </a:r>
            <a:r>
              <a:rPr lang="en-US" sz="2400"/>
              <a:t> focus is ceremonies </a:t>
            </a:r>
          </a:p>
          <a:p>
            <a:pPr>
              <a:buClr>
                <a:srgbClr val="000000"/>
              </a:buClr>
            </a:pPr>
            <a:r>
              <a:rPr lang="en-US" sz="2400"/>
              <a:t>You will receive your cap and gown (which you keep!) and tickets for grad events at this rehearsal</a:t>
            </a:r>
          </a:p>
          <a:p>
            <a:pPr>
              <a:buClr>
                <a:srgbClr val="000000"/>
              </a:buClr>
            </a:pPr>
            <a:r>
              <a:rPr lang="en-US" sz="2400"/>
              <a:t>There will be a grad class photo </a:t>
            </a:r>
          </a:p>
          <a:p>
            <a:pPr marL="0" indent="0">
              <a:buClr>
                <a:srgbClr val="000000"/>
              </a:buClr>
              <a:buNone/>
            </a:pPr>
            <a:endParaRPr lang="en-US"/>
          </a:p>
          <a:p>
            <a:pPr marL="0" indent="0">
              <a:buClr>
                <a:srgbClr val="000000"/>
              </a:buCl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6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Grad ceremonies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1774" y="2033717"/>
            <a:ext cx="11983076" cy="38686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CA" sz="2400" b="1"/>
              <a:t>Thursday, June 6 @ queen Elizabeth theatre</a:t>
            </a:r>
            <a:r>
              <a:rPr lang="en-CA" sz="2400"/>
              <a:t> </a:t>
            </a:r>
          </a:p>
          <a:p>
            <a:r>
              <a:rPr lang="en-CA" sz="2400"/>
              <a:t>5:45 arrival time for grads</a:t>
            </a:r>
          </a:p>
          <a:p>
            <a:pPr>
              <a:buClr>
                <a:srgbClr val="000000"/>
              </a:buClr>
            </a:pPr>
            <a:r>
              <a:rPr lang="en-CA" sz="2400"/>
              <a:t>outside doors for families, etc. @ 6:00; 7:00 start time</a:t>
            </a:r>
          </a:p>
          <a:p>
            <a:r>
              <a:rPr lang="en-CA" sz="2400"/>
              <a:t>Ceremony will last about 2.5 hours (hopefully a bit less)</a:t>
            </a:r>
          </a:p>
          <a:p>
            <a:r>
              <a:rPr lang="en-CA" sz="2400"/>
              <a:t>We Recommend heading down early to avoid traffic, get good parking, eat, take pictures</a:t>
            </a:r>
          </a:p>
          <a:p>
            <a:r>
              <a:rPr lang="en-CA" sz="2400"/>
              <a:t>We’ll talk more about these logistics at the rehearsal</a:t>
            </a:r>
          </a:p>
        </p:txBody>
      </p:sp>
    </p:spTree>
    <p:extLst>
      <p:ext uri="{BB962C8B-B14F-4D97-AF65-F5344CB8AC3E}">
        <p14:creationId xmlns:p14="http://schemas.microsoft.com/office/powerpoint/2010/main" val="387492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6596-7D21-2E00-917A-8BB5CBD2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 ceremonies tickets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BB99D-A655-9A51-6FAB-80A1ACD96A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7649" y="2335342"/>
            <a:ext cx="11824326" cy="34399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CA" sz="2400"/>
              <a:t>Each student will receive 9 tickets (at the grad rehearsal breakfast): one for yourself plus up to 8 guests</a:t>
            </a:r>
          </a:p>
          <a:p>
            <a:r>
              <a:rPr lang="en-CA" sz="2400"/>
              <a:t>If you need more than 8 tickets for guests, please see or teams message </a:t>
            </a:r>
            <a:r>
              <a:rPr lang="en-CA" sz="2400" err="1"/>
              <a:t>mr.</a:t>
            </a:r>
            <a:r>
              <a:rPr lang="en-CA" sz="2400"/>
              <a:t> </a:t>
            </a:r>
            <a:r>
              <a:rPr lang="en-CA" sz="2400" err="1"/>
              <a:t>Clutchey</a:t>
            </a:r>
            <a:r>
              <a:rPr lang="en-CA" sz="2400"/>
              <a:t> before next week and they'll be there for you at the rehearsal</a:t>
            </a:r>
          </a:p>
          <a:p>
            <a:pPr>
              <a:buClr>
                <a:srgbClr val="000000"/>
              </a:buClr>
            </a:pPr>
            <a:r>
              <a:rPr lang="en-CA" sz="2400"/>
              <a:t>There is no cost for extra tickets</a:t>
            </a:r>
          </a:p>
          <a:p>
            <a:pPr>
              <a:buClr>
                <a:srgbClr val="000000"/>
              </a:buClr>
            </a:pPr>
            <a:r>
              <a:rPr lang="en-CA" sz="2400"/>
              <a:t>If you need more after that, that's fine, too—just see </a:t>
            </a:r>
            <a:r>
              <a:rPr lang="en-CA" sz="2400" err="1"/>
              <a:t>clutchey</a:t>
            </a:r>
            <a:endParaRPr lang="en-CA" sz="2400"/>
          </a:p>
          <a:p>
            <a:endParaRPr lang="en-CA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Action item 1: grad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3524" y="2200405"/>
            <a:ext cx="11959263" cy="362254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buClr>
                <a:prstClr val="black"/>
              </a:buClr>
            </a:pPr>
            <a:r>
              <a:rPr lang="en-CA" sz="2400"/>
              <a:t>This is what </a:t>
            </a:r>
            <a:r>
              <a:rPr lang="en-CA" sz="2400" err="1"/>
              <a:t>mr.</a:t>
            </a:r>
            <a:r>
              <a:rPr lang="en-CA" sz="2400" dirty="0"/>
              <a:t> </a:t>
            </a:r>
            <a:r>
              <a:rPr lang="en-CA" sz="2400" err="1"/>
              <a:t>Biggar</a:t>
            </a:r>
            <a:r>
              <a:rPr lang="en-CA" sz="2400"/>
              <a:t> and </a:t>
            </a:r>
            <a:r>
              <a:rPr lang="en-CA" sz="2400" err="1"/>
              <a:t>ms.</a:t>
            </a:r>
            <a:r>
              <a:rPr lang="en-CA" sz="2400"/>
              <a:t> Dimmock will read as you walk across the stage</a:t>
            </a:r>
            <a:endParaRPr lang="en-US"/>
          </a:p>
          <a:p>
            <a:pPr>
              <a:buClr>
                <a:srgbClr val="000000"/>
              </a:buClr>
            </a:pPr>
            <a:r>
              <a:rPr lang="en-CA" sz="2400" dirty="0"/>
              <a:t>You are writing this, this week</a:t>
            </a:r>
          </a:p>
          <a:p>
            <a:pPr>
              <a:buClr>
                <a:srgbClr val="000000"/>
              </a:buClr>
            </a:pPr>
            <a:r>
              <a:rPr lang="en-CA" sz="2400" dirty="0"/>
              <a:t>This should be brief (1-2 sentences or 10 seconds max)</a:t>
            </a:r>
            <a:endParaRPr lang="en-CA" dirty="0"/>
          </a:p>
          <a:p>
            <a:pPr>
              <a:buClr>
                <a:srgbClr val="000000"/>
              </a:buClr>
            </a:pPr>
            <a:r>
              <a:rPr lang="en-CA" sz="2400"/>
              <a:t>Usually, people thank who they want to thank and then something about what's next for them </a:t>
            </a:r>
          </a:p>
          <a:p>
            <a:pPr>
              <a:buClr>
                <a:srgbClr val="000000"/>
              </a:buClr>
            </a:pPr>
            <a:r>
              <a:rPr lang="en-CA" sz="2400" dirty="0"/>
              <a:t>Keep it classy (people's grandmas are there)</a:t>
            </a:r>
          </a:p>
          <a:p>
            <a:pPr>
              <a:buClr>
                <a:srgbClr val="000000"/>
              </a:buClr>
            </a:pPr>
            <a:r>
              <a:rPr lang="en-CA" sz="2400" dirty="0">
                <a:ea typeface="+mn-lt"/>
                <a:cs typeface="+mn-lt"/>
              </a:rPr>
              <a:t>IT’S NOT OPTIONAL. We need this from you. </a:t>
            </a:r>
            <a:endParaRPr lang="en-CA" sz="2400"/>
          </a:p>
          <a:p>
            <a:pPr>
              <a:buClr>
                <a:srgbClr val="000000"/>
              </a:buClr>
            </a:pPr>
            <a:endParaRPr lang="en-CA"/>
          </a:p>
          <a:p>
            <a:pPr marL="457200" lvl="1" indent="0">
              <a:buNone/>
            </a:pPr>
            <a:endParaRPr lang="en-CA"/>
          </a:p>
          <a:p>
            <a:pPr lvl="1"/>
            <a:endParaRPr lang="en-CA"/>
          </a:p>
          <a:p>
            <a:pPr marL="457200" lvl="1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30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How do I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5586" y="2073048"/>
            <a:ext cx="11832264" cy="43538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/>
              <a:t>It is a "form" posted on the </a:t>
            </a:r>
            <a:r>
              <a:rPr lang="en-CA" sz="2400" err="1"/>
              <a:t>thss</a:t>
            </a:r>
            <a:r>
              <a:rPr lang="en-CA" sz="2400"/>
              <a:t> grad 2024 teams page</a:t>
            </a:r>
          </a:p>
          <a:p>
            <a:pPr marL="0" indent="0" algn="ctr">
              <a:buNone/>
            </a:pPr>
            <a:r>
              <a:rPr lang="en-CA" sz="2400" b="1"/>
              <a:t>Due before Monday, may 20</a:t>
            </a:r>
            <a:r>
              <a:rPr lang="en-CA" sz="2400"/>
              <a:t> (one week today)</a:t>
            </a:r>
          </a:p>
          <a:p>
            <a:pPr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THE FORM ASKS YOU FOR:</a:t>
            </a:r>
            <a:endParaRPr lang="en-US" sz="2400">
              <a:latin typeface="TW Cen MT"/>
              <a:cs typeface="Arial"/>
            </a:endParaRPr>
          </a:p>
          <a:p>
            <a:pPr lvl="1"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YOUR NAME (AND PHONETIC PRONUNCIATION IF YOUR NAME IS TRICKY)</a:t>
            </a:r>
            <a:endParaRPr lang="en-US" sz="2400">
              <a:latin typeface="TW Cen MT"/>
              <a:cs typeface="Arial"/>
            </a:endParaRPr>
          </a:p>
          <a:p>
            <a:pPr lvl="1"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YOUR PRONOUNS</a:t>
            </a:r>
            <a:endParaRPr lang="en-US" sz="2400">
              <a:latin typeface="TW Cen MT"/>
              <a:cs typeface="Arial"/>
            </a:endParaRPr>
          </a:p>
          <a:p>
            <a:pPr lvl="1">
              <a:buClr>
                <a:srgbClr val="000000"/>
              </a:buClr>
            </a:pPr>
            <a:r>
              <a:rPr lang="en-CA" sz="2400">
                <a:latin typeface="TW Cen MT"/>
                <a:cs typeface="Arial"/>
              </a:rPr>
              <a:t>A BRIEF (1-2 SENTENCE/10 SECONDS MAX ) MESSAGE written in 3rd person</a:t>
            </a:r>
            <a:endParaRPr lang="en-CA" sz="2400">
              <a:latin typeface="TW Cen MT"/>
            </a:endParaRPr>
          </a:p>
          <a:p>
            <a:pPr marL="0" indent="0">
              <a:buNone/>
            </a:pPr>
            <a:endParaRPr lang="en-CA"/>
          </a:p>
          <a:p>
            <a:endParaRPr lang="en-CA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38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FDA3-B668-C78E-107C-D7470B18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 message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1BBC-BD38-9065-5296-FBE51EFED2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1149" y="1986092"/>
            <a:ext cx="11903701" cy="397973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/>
              <a:t>Name as you want it read at grad: </a:t>
            </a:r>
            <a:endParaRPr lang="en-US"/>
          </a:p>
          <a:p>
            <a:pPr marL="0" indent="0">
              <a:buNone/>
            </a:pPr>
            <a:r>
              <a:rPr lang="en-US"/>
              <a:t>Beyonce </a:t>
            </a:r>
            <a:r>
              <a:rPr lang="en-US" err="1"/>
              <a:t>knowles</a:t>
            </a:r>
          </a:p>
          <a:p>
            <a:pPr marL="0" indent="0">
              <a:buNone/>
            </a:pPr>
            <a:r>
              <a:rPr lang="en-US" b="1"/>
              <a:t>Phonetic pronunciation of name:</a:t>
            </a:r>
          </a:p>
          <a:p>
            <a:pPr marL="0" indent="0">
              <a:buNone/>
            </a:pPr>
            <a:r>
              <a:rPr lang="en-US"/>
              <a:t>Bee-on-say </a:t>
            </a:r>
            <a:r>
              <a:rPr lang="en-US" err="1"/>
              <a:t>nolz</a:t>
            </a:r>
          </a:p>
          <a:p>
            <a:pPr marL="0" indent="0">
              <a:buNone/>
            </a:pPr>
            <a:r>
              <a:rPr lang="en-US" b="1"/>
              <a:t>Pronouns:</a:t>
            </a:r>
          </a:p>
          <a:p>
            <a:pPr marL="0" indent="0">
              <a:buNone/>
            </a:pPr>
            <a:r>
              <a:rPr lang="en-US"/>
              <a:t>She/her</a:t>
            </a:r>
          </a:p>
          <a:p>
            <a:pPr marL="0" indent="0">
              <a:buNone/>
            </a:pPr>
            <a:r>
              <a:rPr lang="en-US" b="1"/>
              <a:t>Message:</a:t>
            </a:r>
            <a:endParaRPr lang="en-US"/>
          </a:p>
          <a:p>
            <a:pPr marL="0" indent="0">
              <a:buNone/>
            </a:pPr>
            <a:r>
              <a:rPr lang="en-US" err="1"/>
              <a:t>beyonce</a:t>
            </a:r>
            <a:r>
              <a:rPr lang="en-US"/>
              <a:t> would like to thank her sister, </a:t>
            </a:r>
            <a:r>
              <a:rPr lang="en-US" err="1"/>
              <a:t>solange</a:t>
            </a:r>
            <a:r>
              <a:rPr lang="en-US"/>
              <a:t>, and her teachers at </a:t>
            </a:r>
            <a:r>
              <a:rPr lang="en-US" err="1"/>
              <a:t>thss</a:t>
            </a:r>
            <a:r>
              <a:rPr lang="en-US"/>
              <a:t>. Next year, she will be heading out on a world tour and then going to SFU to study marine biology. </a:t>
            </a:r>
          </a:p>
        </p:txBody>
      </p:sp>
    </p:spTree>
    <p:extLst>
      <p:ext uri="{BB962C8B-B14F-4D97-AF65-F5344CB8AC3E}">
        <p14:creationId xmlns:p14="http://schemas.microsoft.com/office/powerpoint/2010/main" val="362151330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39983d-6648-4b8d-8f80-3af21fbf7b3c">
      <UserInfo>
        <DisplayName>Drew Clutchey</DisplayName>
        <AccountId>19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89D0A0711884E9ED1209B87FDDFBE" ma:contentTypeVersion="6" ma:contentTypeDescription="Create a new document." ma:contentTypeScope="" ma:versionID="6cbd9603e0922032fe2753034c176224">
  <xsd:schema xmlns:xsd="http://www.w3.org/2001/XMLSchema" xmlns:xs="http://www.w3.org/2001/XMLSchema" xmlns:p="http://schemas.microsoft.com/office/2006/metadata/properties" xmlns:ns2="9b8fa9bb-e792-4469-a082-79128fb8a2e2" xmlns:ns3="a739983d-6648-4b8d-8f80-3af21fbf7b3c" targetNamespace="http://schemas.microsoft.com/office/2006/metadata/properties" ma:root="true" ma:fieldsID="a792becd23dd41aac0241f2d6d7ea2e9" ns2:_="" ns3:_="">
    <xsd:import namespace="9b8fa9bb-e792-4469-a082-79128fb8a2e2"/>
    <xsd:import namespace="a739983d-6648-4b8d-8f80-3af21fbf7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a9bb-e792-4469-a082-79128fb8a2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9983d-6648-4b8d-8f80-3af21fbf7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A16722-8B51-45DB-AEC8-D85ACEDDFAD7}">
  <ds:schemaRefs>
    <ds:schemaRef ds:uri="a739983d-6648-4b8d-8f80-3af21fbf7b3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111720-C45B-411A-AD49-032EF901587C}">
  <ds:schemaRefs>
    <ds:schemaRef ds:uri="9b8fa9bb-e792-4469-a082-79128fb8a2e2"/>
    <ds:schemaRef ds:uri="a739983d-6648-4b8d-8f80-3af21fbf7b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4120EDD-915C-40EC-A9B9-9E48F5DE3A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0</TotalTime>
  <Words>1121</Words>
  <Application>Microsoft Macintosh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Tw Cen MT</vt:lpstr>
      <vt:lpstr>Tw Cen MT</vt:lpstr>
      <vt:lpstr>Droplet</vt:lpstr>
      <vt:lpstr>Grad season!</vt:lpstr>
      <vt:lpstr>Shape of the hour</vt:lpstr>
      <vt:lpstr>Grad events</vt:lpstr>
      <vt:lpstr>Grad rehearsal</vt:lpstr>
      <vt:lpstr>Grad ceremonies</vt:lpstr>
      <vt:lpstr>Grad ceremonies tickets</vt:lpstr>
      <vt:lpstr>Action item 1: grad message</vt:lpstr>
      <vt:lpstr>How do I do this?</vt:lpstr>
      <vt:lpstr>Grad message examples</vt:lpstr>
      <vt:lpstr>Grad message examples</vt:lpstr>
      <vt:lpstr>So, again...</vt:lpstr>
      <vt:lpstr>Action item 2: accessible seating at the ceremony</vt:lpstr>
      <vt:lpstr>Ceremony participation</vt:lpstr>
      <vt:lpstr>Grad dinner &amp; dance</vt:lpstr>
      <vt:lpstr>Action item 3: food allergies </vt:lpstr>
      <vt:lpstr>Action item 4: Grad dinner &amp; dance  table sign-up</vt:lpstr>
      <vt:lpstr>Table sign up, cont’d </vt:lpstr>
      <vt:lpstr>Dry grad</vt:lpstr>
      <vt:lpstr>Review of action items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 season!</dc:title>
  <dc:creator>Drew Clutchey</dc:creator>
  <cp:lastModifiedBy>Drew Clutchey</cp:lastModifiedBy>
  <cp:revision>55</cp:revision>
  <dcterms:created xsi:type="dcterms:W3CDTF">2019-03-08T17:23:10Z</dcterms:created>
  <dcterms:modified xsi:type="dcterms:W3CDTF">2024-05-13T17:31:14Z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0x010100F9F89D0A0711884E9ED1209B87FDDFBE</vt:lpwstr>
  </property>
</Properties>
</file>